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289" r:id="rId3"/>
    <p:sldId id="325" r:id="rId4"/>
    <p:sldId id="326" r:id="rId5"/>
    <p:sldId id="258" r:id="rId6"/>
    <p:sldId id="264" r:id="rId7"/>
    <p:sldId id="328" r:id="rId8"/>
    <p:sldId id="348" r:id="rId9"/>
    <p:sldId id="329" r:id="rId10"/>
    <p:sldId id="330" r:id="rId11"/>
    <p:sldId id="331" r:id="rId12"/>
    <p:sldId id="332" r:id="rId13"/>
    <p:sldId id="349" r:id="rId14"/>
    <p:sldId id="334" r:id="rId15"/>
    <p:sldId id="335" r:id="rId16"/>
    <p:sldId id="336" r:id="rId17"/>
    <p:sldId id="337" r:id="rId18"/>
    <p:sldId id="338" r:id="rId19"/>
    <p:sldId id="350" r:id="rId20"/>
    <p:sldId id="340" r:id="rId21"/>
    <p:sldId id="341" r:id="rId22"/>
    <p:sldId id="351" r:id="rId23"/>
    <p:sldId id="352" r:id="rId24"/>
    <p:sldId id="344" r:id="rId25"/>
    <p:sldId id="353" r:id="rId26"/>
    <p:sldId id="346" r:id="rId27"/>
    <p:sldId id="35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0524A"/>
    <a:srgbClr val="75B6E5"/>
    <a:srgbClr val="8DB4E3"/>
    <a:srgbClr val="92B573"/>
    <a:srgbClr val="D39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05"/>
    <p:restoredTop sz="70417"/>
  </p:normalViewPr>
  <p:slideViewPr>
    <p:cSldViewPr snapToGrid="0" snapToObjects="1">
      <p:cViewPr varScale="1">
        <p:scale>
          <a:sx n="87" d="100"/>
          <a:sy n="87" d="100"/>
        </p:scale>
        <p:origin x="912" y="192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7/6/20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7/6/20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89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 was</a:t>
            </a:r>
            <a:r>
              <a:rPr lang="en-US" baseline="0" dirty="0"/>
              <a:t> a special case, because it can be calculated using </a:t>
            </a:r>
            <a:r>
              <a:rPr lang="en-US" i="1" baseline="0" dirty="0"/>
              <a:t>summarize</a:t>
            </a:r>
            <a:r>
              <a:rPr lang="en-US" i="0" baseline="0" dirty="0"/>
              <a:t> and not explicitly knowing which order is from which patient. But, to calculate the median (find the mid-point of the observations), we need to be able to assess each patient’s observations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06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Group_by</a:t>
            </a:r>
            <a:r>
              <a:rPr lang="en-US" dirty="0"/>
              <a:t> is a challenging</a:t>
            </a:r>
            <a:r>
              <a:rPr lang="en-US" baseline="0" dirty="0"/>
              <a:t> function to master, but </a:t>
            </a:r>
            <a:r>
              <a:rPr lang="en-US" b="1" baseline="0" dirty="0"/>
              <a:t>extremely</a:t>
            </a:r>
            <a:r>
              <a:rPr lang="en-US" baseline="0" dirty="0"/>
              <a:t> powerful. It is one of those tools that once you understand how to use, you cannot possibly go back to live without it.</a:t>
            </a:r>
          </a:p>
          <a:p>
            <a:endParaRPr lang="en-US" baseline="0" dirty="0"/>
          </a:p>
          <a:p>
            <a:r>
              <a:rPr lang="en-US" baseline="0" dirty="0"/>
              <a:t>The idea is simple. I have one big data frame and I want to break the observations up into several groups. Then, I’m going to “look at” those groups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83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43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that the resulting object</a:t>
            </a:r>
            <a:r>
              <a:rPr lang="en-US" baseline="0" dirty="0"/>
              <a:t> has 15,524 rows that are broken up into 102 groups. Inherently, this means there are 102 distinct `</a:t>
            </a:r>
            <a:r>
              <a:rPr lang="en-US" baseline="0" dirty="0" err="1"/>
              <a:t>pan_day`’s</a:t>
            </a:r>
            <a:r>
              <a:rPr lang="en-US" baseline="0" dirty="0"/>
              <a:t>. Some of these groups will have a single observation. Many of these groups will have more than one observation.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08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that the resulting object</a:t>
            </a:r>
            <a:r>
              <a:rPr lang="en-US" baseline="0" dirty="0"/>
              <a:t> has 15,524 rows that are broken up into 102 groups. Inherently, this means there are 102 distinct `</a:t>
            </a:r>
            <a:r>
              <a:rPr lang="en-US" baseline="0" dirty="0" err="1"/>
              <a:t>pan_day`’s</a:t>
            </a:r>
            <a:r>
              <a:rPr lang="en-US" baseline="0" dirty="0"/>
              <a:t>. Some of these groups will have a single observation. Many of these groups will have more than one observation.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73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 we can apply </a:t>
            </a:r>
            <a:r>
              <a:rPr lang="en-US" i="1" dirty="0"/>
              <a:t>summarize()</a:t>
            </a:r>
            <a:r>
              <a:rPr lang="en-US" dirty="0"/>
              <a:t> to a full data</a:t>
            </a:r>
            <a:r>
              <a:rPr lang="en-US" baseline="0" dirty="0"/>
              <a:t> frame, we can apply </a:t>
            </a:r>
            <a:r>
              <a:rPr lang="en-US" i="1" baseline="0" dirty="0"/>
              <a:t>summarize()</a:t>
            </a:r>
            <a:r>
              <a:rPr lang="en-US" i="0" baseline="0" dirty="0"/>
              <a:t> to each group separately.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26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n()</a:t>
            </a:r>
            <a:r>
              <a:rPr lang="en-US" baseline="0" dirty="0"/>
              <a:t> returns the number of observations or rows for a data frame.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that to simplify the data frame, we first will select 2 variables and include the first 4 observations.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920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n()</a:t>
            </a:r>
            <a:r>
              <a:rPr lang="en-US" baseline="0" dirty="0"/>
              <a:t> returns the number of observations or rows for a data frame.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that to simplify the data frame, we first will select 2 variables and include the first 4 observations.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5714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42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n_distinct</a:t>
            </a:r>
            <a:r>
              <a:rPr lang="en-US" dirty="0"/>
              <a:t>() counts the number of distinct,</a:t>
            </a:r>
            <a:r>
              <a:rPr lang="en-US" baseline="0" dirty="0"/>
              <a:t> or unique, observations. So, while there are 4 rows, there are only 2 distinct </a:t>
            </a:r>
            <a:r>
              <a:rPr lang="en-US" baseline="0" dirty="0" err="1"/>
              <a:t>patient_id’s</a:t>
            </a:r>
            <a:r>
              <a:rPr lang="en-US" baseline="0" dirty="0"/>
              <a:t>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136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session we will focus on modeling. But, in the process,</a:t>
            </a:r>
            <a:r>
              <a:rPr lang="en-US" baseline="0" dirty="0"/>
              <a:t> we will do a lot more data transformation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93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Apply a function</a:t>
            </a:r>
            <a:r>
              <a:rPr lang="en-US" baseline="0" dirty="0"/>
              <a:t> (or functions)</a:t>
            </a:r>
            <a:r>
              <a:rPr lang="en-US" dirty="0"/>
              <a:t> to all observations of a variable and return a single value, or summary.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2394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090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n()</a:t>
            </a:r>
            <a:r>
              <a:rPr lang="en-US" baseline="0" dirty="0"/>
              <a:t> returns the number of observations or rows for a data frame.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that to simplify the data frame, we first will select 2 variables and include the first 4 observations.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6753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n_distinct</a:t>
            </a:r>
            <a:r>
              <a:rPr lang="en-US" dirty="0"/>
              <a:t>() counts the number of distinct,</a:t>
            </a:r>
            <a:r>
              <a:rPr lang="en-US" baseline="0" dirty="0"/>
              <a:t> or unique, observations. So, while there are 4 rows, there are only 2 distinct </a:t>
            </a:r>
            <a:r>
              <a:rPr lang="en-US" baseline="0" dirty="0" err="1"/>
              <a:t>patient_id’s</a:t>
            </a:r>
            <a:r>
              <a:rPr lang="en-US" baseline="0" dirty="0"/>
              <a:t>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8845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Change to 5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34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</a:t>
            </a:r>
            <a:r>
              <a:rPr lang="en-US" baseline="0" dirty="0"/>
              <a:t> many native summary functions from base R and </a:t>
            </a:r>
            <a:r>
              <a:rPr lang="en-US" baseline="0" dirty="0" err="1"/>
              <a:t>dplyr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5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n_distinct</a:t>
            </a:r>
            <a:r>
              <a:rPr lang="en-US" dirty="0"/>
              <a:t>() counts the number of distinct,</a:t>
            </a:r>
            <a:r>
              <a:rPr lang="en-US" baseline="0" dirty="0"/>
              <a:t> or unique, observations. So, while there are 4 rows, there are only 2 distinct </a:t>
            </a:r>
            <a:r>
              <a:rPr lang="en-US" baseline="0" dirty="0" err="1"/>
              <a:t>patient_id’s</a:t>
            </a:r>
            <a:r>
              <a:rPr lang="en-US" baseline="0" dirty="0"/>
              <a:t>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2902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7/6/20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7/6/20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7/6/20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7/6/20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7/6/20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7/6/20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7/6/20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7/6/20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8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2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7/6/20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7/6/20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7/6/20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7/6/20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7/6/20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7/6/20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7/6/20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7/6/20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Introduction to R </a:t>
            </a:r>
            <a:br>
              <a:rPr lang="en-US" b="1" dirty="0"/>
            </a:br>
            <a:r>
              <a:rPr lang="en-US" b="1" dirty="0"/>
              <a:t>Workshop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Session 5</a:t>
            </a:r>
          </a:p>
          <a:p>
            <a:r>
              <a:rPr lang="en-US" sz="2000" b="1" dirty="0"/>
              <a:t>Statistical Analysis in R</a:t>
            </a:r>
            <a:endParaRPr lang="en-US" sz="1600" b="1" dirty="0"/>
          </a:p>
          <a:p>
            <a:r>
              <a:rPr lang="en-US" dirty="0"/>
              <a:t>July 17, 2020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072055" y="174591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Google Shape;387;p40"/>
          <p:cNvSpPr/>
          <p:nvPr/>
        </p:nvSpPr>
        <p:spPr>
          <a:xfrm>
            <a:off x="5619559" y="4854523"/>
            <a:ext cx="322654" cy="224464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6319213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598196"/>
              </p:ext>
            </p:extLst>
          </p:nvPr>
        </p:nvGraphicFramePr>
        <p:xfrm>
          <a:off x="8370605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day_count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Google Shape;131;p17"/>
          <p:cNvSpPr/>
          <p:nvPr/>
        </p:nvSpPr>
        <p:spPr>
          <a:xfrm>
            <a:off x="1072055" y="2196331"/>
            <a:ext cx="10762593" cy="2161934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0" name="Rectangle 19"/>
          <p:cNvSpPr/>
          <p:nvPr/>
        </p:nvSpPr>
        <p:spPr>
          <a:xfrm>
            <a:off x="1622915" y="2173051"/>
            <a:ext cx="9392596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covid_testing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pan_day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n(),</a:t>
            </a:r>
            <a:endParaRPr lang="en-US" sz="1400" dirty="0"/>
          </a:p>
          <a:p>
            <a:r>
              <a:rPr lang="en-US" sz="24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     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day_count</a:t>
            </a:r>
            <a:r>
              <a:rPr lang="en-US" sz="24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pan_day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7336211" y="925131"/>
            <a:ext cx="2894275" cy="3019345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7336211" y="1289074"/>
            <a:ext cx="292125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of distinct values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C7B2B3D-CA1C-D847-87EF-F11145D34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62953"/>
              </p:ext>
            </p:extLst>
          </p:nvPr>
        </p:nvGraphicFramePr>
        <p:xfrm>
          <a:off x="1646781" y="4476935"/>
          <a:ext cx="3736808" cy="2287415"/>
        </p:xfrm>
        <a:graphic>
          <a:graphicData uri="http://schemas.openxmlformats.org/drawingml/2006/table">
            <a:tbl>
              <a:tblPr firstRow="1" bandRow="1"/>
              <a:tblGrid>
                <a:gridCol w="1505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1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mrn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pan_day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5000876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-2454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5006017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-6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5001412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5000533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49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7" y="2238375"/>
            <a:ext cx="10656595" cy="3178175"/>
          </a:xfrm>
        </p:spPr>
        <p:txBody>
          <a:bodyPr>
            <a:normAutofit/>
          </a:bodyPr>
          <a:lstStyle/>
          <a:p>
            <a:r>
              <a:rPr lang="en-US" dirty="0"/>
              <a:t>Add onto the code in the above chunk to calculate:</a:t>
            </a:r>
          </a:p>
          <a:p>
            <a:r>
              <a:rPr lang="en-US" dirty="0"/>
              <a:t>a) Mean count of orders per `</a:t>
            </a:r>
            <a:r>
              <a:rPr lang="en-US" dirty="0" err="1"/>
              <a:t>pan_day</a:t>
            </a:r>
            <a:r>
              <a:rPr lang="en-US" dirty="0"/>
              <a:t>`</a:t>
            </a:r>
          </a:p>
          <a:p>
            <a:r>
              <a:rPr lang="en-US" dirty="0"/>
              <a:t>b) Mean count of orders per clinic</a:t>
            </a:r>
          </a:p>
        </p:txBody>
      </p:sp>
    </p:spTree>
    <p:extLst>
      <p:ext uri="{BB962C8B-B14F-4D97-AF65-F5344CB8AC3E}">
        <p14:creationId xmlns:p14="http://schemas.microsoft.com/office/powerpoint/2010/main" val="1878315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69" y="199102"/>
            <a:ext cx="8466829" cy="6459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2" y="1020403"/>
            <a:ext cx="3152173" cy="5373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336026" y="1622323"/>
            <a:ext cx="1858297" cy="2920180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/>
          <p:cNvSpPr/>
          <p:nvPr/>
        </p:nvSpPr>
        <p:spPr>
          <a:xfrm rot="5400000">
            <a:off x="2323261" y="2522364"/>
            <a:ext cx="5368414" cy="2373712"/>
          </a:xfrm>
          <a:custGeom>
            <a:avLst/>
            <a:gdLst>
              <a:gd name="connsiteX0" fmla="*/ 0 w 5368414"/>
              <a:gd name="connsiteY0" fmla="*/ 2373711 h 2373711"/>
              <a:gd name="connsiteX1" fmla="*/ 593428 w 5368414"/>
              <a:gd name="connsiteY1" fmla="*/ 0 h 2373711"/>
              <a:gd name="connsiteX2" fmla="*/ 4774986 w 5368414"/>
              <a:gd name="connsiteY2" fmla="*/ 0 h 2373711"/>
              <a:gd name="connsiteX3" fmla="*/ 5368414 w 5368414"/>
              <a:gd name="connsiteY3" fmla="*/ 2373711 h 2373711"/>
              <a:gd name="connsiteX4" fmla="*/ 0 w 5368414"/>
              <a:gd name="connsiteY4" fmla="*/ 2373711 h 2373711"/>
              <a:gd name="connsiteX0" fmla="*/ 0 w 5368414"/>
              <a:gd name="connsiteY0" fmla="*/ 2373712 h 2373712"/>
              <a:gd name="connsiteX1" fmla="*/ 593428 w 5368414"/>
              <a:gd name="connsiteY1" fmla="*/ 1 h 2373712"/>
              <a:gd name="connsiteX2" fmla="*/ 3498638 w 5368414"/>
              <a:gd name="connsiteY2" fmla="*/ 0 h 2373712"/>
              <a:gd name="connsiteX3" fmla="*/ 5368414 w 5368414"/>
              <a:gd name="connsiteY3" fmla="*/ 2373712 h 2373712"/>
              <a:gd name="connsiteX4" fmla="*/ 0 w 5368414"/>
              <a:gd name="connsiteY4" fmla="*/ 2373712 h 237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8414" h="2373712">
                <a:moveTo>
                  <a:pt x="0" y="2373712"/>
                </a:moveTo>
                <a:lnTo>
                  <a:pt x="593428" y="1"/>
                </a:lnTo>
                <a:lnTo>
                  <a:pt x="3498638" y="0"/>
                </a:lnTo>
                <a:lnTo>
                  <a:pt x="5368414" y="2373712"/>
                </a:lnTo>
                <a:lnTo>
                  <a:pt x="0" y="237371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28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072055" y="1745910"/>
            <a:ext cx="6159054" cy="2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Last pandemic day (in data)</a:t>
            </a:r>
            <a:br>
              <a:rPr lang="en-US" sz="2800" dirty="0">
                <a:latin typeface="Calibri"/>
                <a:ea typeface="Calibri"/>
                <a:cs typeface="Calibri"/>
                <a:sym typeface="Calibri"/>
              </a:rPr>
            </a:b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Median turnaround time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4820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summarize() examples</a:t>
            </a:r>
            <a:endParaRPr 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8396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u="sng" dirty="0"/>
              <a:t>Consider:</a:t>
            </a:r>
          </a:p>
          <a:p>
            <a:pPr marL="0" indent="0">
              <a:buNone/>
            </a:pPr>
            <a:r>
              <a:rPr lang="en-US" dirty="0"/>
              <a:t>How would you calculate the median number of orders per day?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0" y="5194300"/>
            <a:ext cx="26924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99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047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54;p18"/>
          <p:cNvGraphicFramePr/>
          <p:nvPr>
            <p:extLst/>
          </p:nvPr>
        </p:nvGraphicFramePr>
        <p:xfrm>
          <a:off x="1629651" y="2861916"/>
          <a:ext cx="3622445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5811233" y="2941197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Google Shape;154;p18"/>
          <p:cNvGraphicFramePr/>
          <p:nvPr>
            <p:extLst/>
          </p:nvPr>
        </p:nvGraphicFramePr>
        <p:xfrm>
          <a:off x="7218468" y="2552806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51213" y="686765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9" name="Google Shape;154;p18"/>
          <p:cNvGraphicFramePr/>
          <p:nvPr>
            <p:extLst/>
          </p:nvPr>
        </p:nvGraphicFramePr>
        <p:xfrm>
          <a:off x="7510605" y="3129289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Google Shape;154;p18"/>
          <p:cNvGraphicFramePr/>
          <p:nvPr>
            <p:extLst/>
          </p:nvPr>
        </p:nvGraphicFramePr>
        <p:xfrm>
          <a:off x="7802743" y="3705772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99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2054" y="712657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645979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704322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covid_testing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variable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8" name="Google Shape;137;p17"/>
          <p:cNvSpPr/>
          <p:nvPr/>
        </p:nvSpPr>
        <p:spPr>
          <a:xfrm>
            <a:off x="3055666" y="3774494"/>
            <a:ext cx="3135583" cy="2033420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  <a:gd name="connsiteX0" fmla="*/ 0 w 2183801"/>
              <a:gd name="connsiteY0" fmla="*/ 1129596 h 2448216"/>
              <a:gd name="connsiteX1" fmla="*/ 263730 w 2183801"/>
              <a:gd name="connsiteY1" fmla="*/ 865866 h 2448216"/>
              <a:gd name="connsiteX2" fmla="*/ 1209057 w 2183801"/>
              <a:gd name="connsiteY2" fmla="*/ 843552 h 2448216"/>
              <a:gd name="connsiteX3" fmla="*/ 1806423 w 2183801"/>
              <a:gd name="connsiteY3" fmla="*/ 0 h 2448216"/>
              <a:gd name="connsiteX4" fmla="*/ 1478117 w 2183801"/>
              <a:gd name="connsiteY4" fmla="*/ 877024 h 2448216"/>
              <a:gd name="connsiteX5" fmla="*/ 1920071 w 2183801"/>
              <a:gd name="connsiteY5" fmla="*/ 865866 h 2448216"/>
              <a:gd name="connsiteX6" fmla="*/ 2183801 w 2183801"/>
              <a:gd name="connsiteY6" fmla="*/ 1129596 h 2448216"/>
              <a:gd name="connsiteX7" fmla="*/ 2183801 w 2183801"/>
              <a:gd name="connsiteY7" fmla="*/ 1129591 h 2448216"/>
              <a:gd name="connsiteX8" fmla="*/ 2183801 w 2183801"/>
              <a:gd name="connsiteY8" fmla="*/ 1129591 h 2448216"/>
              <a:gd name="connsiteX9" fmla="*/ 2183801 w 2183801"/>
              <a:gd name="connsiteY9" fmla="*/ 1525179 h 2448216"/>
              <a:gd name="connsiteX10" fmla="*/ 2183801 w 2183801"/>
              <a:gd name="connsiteY10" fmla="*/ 2184486 h 2448216"/>
              <a:gd name="connsiteX11" fmla="*/ 1920071 w 2183801"/>
              <a:gd name="connsiteY11" fmla="*/ 2448216 h 2448216"/>
              <a:gd name="connsiteX12" fmla="*/ 909917 w 2183801"/>
              <a:gd name="connsiteY12" fmla="*/ 2448216 h 2448216"/>
              <a:gd name="connsiteX13" fmla="*/ 363967 w 2183801"/>
              <a:gd name="connsiteY13" fmla="*/ 2448216 h 2448216"/>
              <a:gd name="connsiteX14" fmla="*/ 363967 w 2183801"/>
              <a:gd name="connsiteY14" fmla="*/ 2448216 h 2448216"/>
              <a:gd name="connsiteX15" fmla="*/ 263730 w 2183801"/>
              <a:gd name="connsiteY15" fmla="*/ 2448216 h 2448216"/>
              <a:gd name="connsiteX16" fmla="*/ 0 w 2183801"/>
              <a:gd name="connsiteY16" fmla="*/ 2184486 h 2448216"/>
              <a:gd name="connsiteX17" fmla="*/ 0 w 2183801"/>
              <a:gd name="connsiteY17" fmla="*/ 1525179 h 2448216"/>
              <a:gd name="connsiteX18" fmla="*/ 0 w 2183801"/>
              <a:gd name="connsiteY18" fmla="*/ 1129591 h 2448216"/>
              <a:gd name="connsiteX19" fmla="*/ 0 w 2183801"/>
              <a:gd name="connsiteY19" fmla="*/ 1129591 h 2448216"/>
              <a:gd name="connsiteX20" fmla="*/ 0 w 2183801"/>
              <a:gd name="connsiteY20" fmla="*/ 1129596 h 244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448216">
                <a:moveTo>
                  <a:pt x="0" y="1129596"/>
                </a:moveTo>
                <a:cubicBezTo>
                  <a:pt x="0" y="983942"/>
                  <a:pt x="118076" y="865866"/>
                  <a:pt x="263730" y="865866"/>
                </a:cubicBezTo>
                <a:lnTo>
                  <a:pt x="1209057" y="843552"/>
                </a:lnTo>
                <a:lnTo>
                  <a:pt x="1806423" y="0"/>
                </a:lnTo>
                <a:lnTo>
                  <a:pt x="1478117" y="877024"/>
                </a:lnTo>
                <a:lnTo>
                  <a:pt x="1920071" y="865866"/>
                </a:lnTo>
                <a:cubicBezTo>
                  <a:pt x="2065725" y="865866"/>
                  <a:pt x="2183801" y="983942"/>
                  <a:pt x="2183801" y="1129596"/>
                </a:cubicBezTo>
                <a:lnTo>
                  <a:pt x="2183801" y="1129591"/>
                </a:lnTo>
                <a:lnTo>
                  <a:pt x="2183801" y="1129591"/>
                </a:lnTo>
                <a:lnTo>
                  <a:pt x="2183801" y="1525179"/>
                </a:lnTo>
                <a:lnTo>
                  <a:pt x="2183801" y="2184486"/>
                </a:lnTo>
                <a:cubicBezTo>
                  <a:pt x="2183801" y="2330140"/>
                  <a:pt x="2065725" y="2448216"/>
                  <a:pt x="1920071" y="2448216"/>
                </a:cubicBezTo>
                <a:lnTo>
                  <a:pt x="909917" y="2448216"/>
                </a:lnTo>
                <a:lnTo>
                  <a:pt x="363967" y="2448216"/>
                </a:lnTo>
                <a:lnTo>
                  <a:pt x="363967" y="2448216"/>
                </a:lnTo>
                <a:lnTo>
                  <a:pt x="263730" y="2448216"/>
                </a:lnTo>
                <a:cubicBezTo>
                  <a:pt x="118076" y="2448216"/>
                  <a:pt x="0" y="2330140"/>
                  <a:pt x="0" y="2184486"/>
                </a:cubicBezTo>
                <a:lnTo>
                  <a:pt x="0" y="1525179"/>
                </a:lnTo>
                <a:lnTo>
                  <a:pt x="0" y="1129591"/>
                </a:lnTo>
                <a:lnTo>
                  <a:pt x="0" y="1129591"/>
                </a:lnTo>
                <a:lnTo>
                  <a:pt x="0" y="112959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9" name="Google Shape;138;p17"/>
          <p:cNvSpPr txBox="1"/>
          <p:nvPr/>
        </p:nvSpPr>
        <p:spPr>
          <a:xfrm>
            <a:off x="3210763" y="4664104"/>
            <a:ext cx="2913812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of variable to group by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296;p32"/>
          <p:cNvSpPr txBox="1"/>
          <p:nvPr/>
        </p:nvSpPr>
        <p:spPr>
          <a:xfrm>
            <a:off x="1072054" y="2075342"/>
            <a:ext cx="1076259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Grouping observations based on a specific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variable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’s values</a:t>
            </a:r>
            <a:endParaRPr sz="32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192450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0759" y="742329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284159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covid_testing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  <a:endParaRPr lang="en-US" sz="3200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pan_day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00629" y="1684817"/>
            <a:ext cx="7335447" cy="50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pan_day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F64473-2DDE-EB4D-8BA5-28D9E3923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045" y="3663949"/>
            <a:ext cx="6764594" cy="3100439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D4421FF-4B94-2142-9F28-7551BEAB67CA}"/>
              </a:ext>
            </a:extLst>
          </p:cNvPr>
          <p:cNvSpPr/>
          <p:nvPr/>
        </p:nvSpPr>
        <p:spPr>
          <a:xfrm>
            <a:off x="1887793" y="4026171"/>
            <a:ext cx="3849329" cy="344103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44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0759" y="742329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628003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93925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covid_testing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pan_day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clinic_name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pan_day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clinic_name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00629" y="1684817"/>
            <a:ext cx="9621448" cy="50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 observations by `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pan_day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` and `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clinic_name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`</a:t>
            </a:r>
            <a:endParaRPr sz="32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E539E9-ED60-DF4D-8DB8-036D1A475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987" y="3980967"/>
            <a:ext cx="5463458" cy="273172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D4E7655-247D-EE4F-844A-69AB1769C681}"/>
              </a:ext>
            </a:extLst>
          </p:cNvPr>
          <p:cNvSpPr/>
          <p:nvPr/>
        </p:nvSpPr>
        <p:spPr>
          <a:xfrm>
            <a:off x="1597744" y="4262283"/>
            <a:ext cx="5463458" cy="398207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52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15"/>
          <p:cNvSpPr>
            <a:spLocks noChangeArrowheads="1"/>
          </p:cNvSpPr>
          <p:nvPr/>
        </p:nvSpPr>
        <p:spPr bwMode="auto">
          <a:xfrm>
            <a:off x="671512" y="3064745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Rectangle 16"/>
          <p:cNvSpPr>
            <a:spLocks noChangeArrowheads="1"/>
          </p:cNvSpPr>
          <p:nvPr/>
        </p:nvSpPr>
        <p:spPr bwMode="auto">
          <a:xfrm>
            <a:off x="3132137" y="3066332"/>
            <a:ext cx="8388350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Line 29"/>
          <p:cNvSpPr>
            <a:spLocks noChangeShapeType="1"/>
          </p:cNvSpPr>
          <p:nvPr/>
        </p:nvSpPr>
        <p:spPr bwMode="auto">
          <a:xfrm>
            <a:off x="671512" y="3739432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3"/>
          <p:cNvSpPr>
            <a:spLocks noChangeAspect="1" noChangeArrowheads="1" noTextEdit="1"/>
          </p:cNvSpPr>
          <p:nvPr/>
        </p:nvSpPr>
        <p:spPr bwMode="auto">
          <a:xfrm>
            <a:off x="671513" y="395288"/>
            <a:ext cx="10848975" cy="606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71513" y="395288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132138" y="395288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71513" y="1069976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132138" y="1069976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671513" y="1744663"/>
            <a:ext cx="2460625" cy="671513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3132138" y="1744663"/>
            <a:ext cx="8388350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671513" y="2416176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3132138" y="2417763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671513" y="3765551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3132138" y="3767138"/>
            <a:ext cx="8388350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671513" y="4440238"/>
            <a:ext cx="2460625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3132138" y="4440238"/>
            <a:ext cx="8388350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671513" y="5113338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3132138" y="5113338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671513" y="5788026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2"/>
          <p:cNvSpPr>
            <a:spLocks noChangeArrowheads="1"/>
          </p:cNvSpPr>
          <p:nvPr/>
        </p:nvSpPr>
        <p:spPr bwMode="auto">
          <a:xfrm>
            <a:off x="3132138" y="5788026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3"/>
          <p:cNvSpPr>
            <a:spLocks noChangeShapeType="1"/>
          </p:cNvSpPr>
          <p:nvPr/>
        </p:nvSpPr>
        <p:spPr bwMode="auto">
          <a:xfrm>
            <a:off x="3132138" y="376238"/>
            <a:ext cx="0" cy="6086475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4"/>
          <p:cNvSpPr>
            <a:spLocks noChangeShapeType="1"/>
          </p:cNvSpPr>
          <p:nvPr/>
        </p:nvSpPr>
        <p:spPr bwMode="auto">
          <a:xfrm>
            <a:off x="671513" y="1069976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5"/>
          <p:cNvSpPr>
            <a:spLocks noChangeShapeType="1"/>
          </p:cNvSpPr>
          <p:nvPr/>
        </p:nvSpPr>
        <p:spPr bwMode="auto">
          <a:xfrm>
            <a:off x="671513" y="1744663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>
            <a:off x="671513" y="2417763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>
            <a:off x="671513" y="3092451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>
            <a:off x="671513" y="376713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>
            <a:off x="671513" y="444023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71513" y="511333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71513" y="5788026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671513" y="39528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33"/>
          <p:cNvSpPr>
            <a:spLocks noChangeArrowheads="1"/>
          </p:cNvSpPr>
          <p:nvPr/>
        </p:nvSpPr>
        <p:spPr bwMode="auto">
          <a:xfrm>
            <a:off x="765176" y="60801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7:00 am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4"/>
          <p:cNvSpPr>
            <a:spLocks noChangeArrowheads="1"/>
          </p:cNvSpPr>
          <p:nvPr/>
        </p:nvSpPr>
        <p:spPr bwMode="auto">
          <a:xfrm>
            <a:off x="1597026" y="60801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5"/>
          <p:cNvSpPr>
            <a:spLocks noChangeArrowheads="1"/>
          </p:cNvSpPr>
          <p:nvPr/>
        </p:nvSpPr>
        <p:spPr bwMode="auto">
          <a:xfrm>
            <a:off x="1736726" y="60801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8:00 am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6"/>
          <p:cNvSpPr>
            <a:spLocks noChangeArrowheads="1"/>
          </p:cNvSpPr>
          <p:nvPr/>
        </p:nvSpPr>
        <p:spPr bwMode="auto">
          <a:xfrm>
            <a:off x="3224213" y="608013"/>
            <a:ext cx="15271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BREAKFAST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8"/>
          <p:cNvSpPr>
            <a:spLocks noChangeArrowheads="1"/>
          </p:cNvSpPr>
          <p:nvPr/>
        </p:nvSpPr>
        <p:spPr bwMode="auto">
          <a:xfrm>
            <a:off x="4724401" y="604838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40"/>
          <p:cNvSpPr>
            <a:spLocks noChangeArrowheads="1"/>
          </p:cNvSpPr>
          <p:nvPr/>
        </p:nvSpPr>
        <p:spPr bwMode="auto">
          <a:xfrm>
            <a:off x="6854826" y="604838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41"/>
          <p:cNvSpPr>
            <a:spLocks noChangeArrowheads="1"/>
          </p:cNvSpPr>
          <p:nvPr/>
        </p:nvSpPr>
        <p:spPr bwMode="auto">
          <a:xfrm>
            <a:off x="765176" y="128111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8:00 am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42"/>
          <p:cNvSpPr>
            <a:spLocks noChangeArrowheads="1"/>
          </p:cNvSpPr>
          <p:nvPr/>
        </p:nvSpPr>
        <p:spPr bwMode="auto">
          <a:xfrm>
            <a:off x="1597026" y="128111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43"/>
          <p:cNvSpPr>
            <a:spLocks noChangeArrowheads="1"/>
          </p:cNvSpPr>
          <p:nvPr/>
        </p:nvSpPr>
        <p:spPr bwMode="auto">
          <a:xfrm>
            <a:off x="1736726" y="128111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8:10 am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44"/>
          <p:cNvSpPr>
            <a:spLocks noChangeArrowheads="1"/>
          </p:cNvSpPr>
          <p:nvPr/>
        </p:nvSpPr>
        <p:spPr bwMode="auto">
          <a:xfrm>
            <a:off x="3224213" y="1281113"/>
            <a:ext cx="3603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Instructor and Course Introduction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5"/>
          <p:cNvSpPr>
            <a:spLocks noChangeArrowheads="1"/>
          </p:cNvSpPr>
          <p:nvPr/>
        </p:nvSpPr>
        <p:spPr bwMode="auto">
          <a:xfrm>
            <a:off x="765176" y="195421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8:10 am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46"/>
          <p:cNvSpPr>
            <a:spLocks noChangeArrowheads="1"/>
          </p:cNvSpPr>
          <p:nvPr/>
        </p:nvSpPr>
        <p:spPr bwMode="auto">
          <a:xfrm>
            <a:off x="1597026" y="195421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47"/>
          <p:cNvSpPr>
            <a:spLocks noChangeArrowheads="1"/>
          </p:cNvSpPr>
          <p:nvPr/>
        </p:nvSpPr>
        <p:spPr bwMode="auto">
          <a:xfrm>
            <a:off x="1736726" y="195421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9:50 am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48"/>
          <p:cNvSpPr>
            <a:spLocks noChangeArrowheads="1"/>
          </p:cNvSpPr>
          <p:nvPr/>
        </p:nvSpPr>
        <p:spPr bwMode="auto">
          <a:xfrm>
            <a:off x="3224213" y="1954213"/>
            <a:ext cx="58848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Introduction to R and RStudio for Reproducible Reporting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49"/>
          <p:cNvSpPr>
            <a:spLocks noChangeArrowheads="1"/>
          </p:cNvSpPr>
          <p:nvPr/>
        </p:nvSpPr>
        <p:spPr bwMode="auto">
          <a:xfrm>
            <a:off x="765176" y="2628901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9:50 am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50"/>
          <p:cNvSpPr>
            <a:spLocks noChangeArrowheads="1"/>
          </p:cNvSpPr>
          <p:nvPr/>
        </p:nvSpPr>
        <p:spPr bwMode="auto">
          <a:xfrm>
            <a:off x="1597026" y="2628901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51"/>
          <p:cNvSpPr>
            <a:spLocks noChangeArrowheads="1"/>
          </p:cNvSpPr>
          <p:nvPr/>
        </p:nvSpPr>
        <p:spPr bwMode="auto">
          <a:xfrm>
            <a:off x="1736726" y="2628901"/>
            <a:ext cx="1052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10:10 am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2"/>
          <p:cNvSpPr>
            <a:spLocks noChangeArrowheads="1"/>
          </p:cNvSpPr>
          <p:nvPr/>
        </p:nvSpPr>
        <p:spPr bwMode="auto">
          <a:xfrm>
            <a:off x="3224213" y="2628901"/>
            <a:ext cx="27447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REFRESHMENT BREAK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3"/>
          <p:cNvSpPr>
            <a:spLocks noChangeArrowheads="1"/>
          </p:cNvSpPr>
          <p:nvPr/>
        </p:nvSpPr>
        <p:spPr bwMode="auto">
          <a:xfrm>
            <a:off x="5254626" y="2628901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54"/>
          <p:cNvSpPr>
            <a:spLocks noChangeArrowheads="1"/>
          </p:cNvSpPr>
          <p:nvPr/>
        </p:nvSpPr>
        <p:spPr bwMode="auto">
          <a:xfrm>
            <a:off x="5969001" y="2628901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55"/>
          <p:cNvSpPr>
            <a:spLocks noChangeArrowheads="1"/>
          </p:cNvSpPr>
          <p:nvPr/>
        </p:nvSpPr>
        <p:spPr bwMode="auto">
          <a:xfrm>
            <a:off x="7202488" y="2628901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56"/>
          <p:cNvSpPr>
            <a:spLocks noChangeArrowheads="1"/>
          </p:cNvSpPr>
          <p:nvPr/>
        </p:nvSpPr>
        <p:spPr bwMode="auto">
          <a:xfrm>
            <a:off x="8174038" y="2628901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57"/>
          <p:cNvSpPr>
            <a:spLocks noChangeArrowheads="1"/>
          </p:cNvSpPr>
          <p:nvPr/>
        </p:nvSpPr>
        <p:spPr bwMode="auto">
          <a:xfrm>
            <a:off x="765176" y="3303588"/>
            <a:ext cx="1116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10:10 am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58"/>
          <p:cNvSpPr>
            <a:spLocks noChangeArrowheads="1"/>
          </p:cNvSpPr>
          <p:nvPr/>
        </p:nvSpPr>
        <p:spPr bwMode="auto">
          <a:xfrm>
            <a:off x="1722438" y="3303588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59"/>
          <p:cNvSpPr>
            <a:spLocks noChangeArrowheads="1"/>
          </p:cNvSpPr>
          <p:nvPr/>
        </p:nvSpPr>
        <p:spPr bwMode="auto">
          <a:xfrm>
            <a:off x="1862138" y="3303588"/>
            <a:ext cx="1052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11:50 am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tangle 60"/>
          <p:cNvSpPr>
            <a:spLocks noChangeArrowheads="1"/>
          </p:cNvSpPr>
          <p:nvPr/>
        </p:nvSpPr>
        <p:spPr bwMode="auto">
          <a:xfrm>
            <a:off x="3224213" y="3303588"/>
            <a:ext cx="1673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Data Wrangling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61"/>
          <p:cNvSpPr>
            <a:spLocks noChangeArrowheads="1"/>
          </p:cNvSpPr>
          <p:nvPr/>
        </p:nvSpPr>
        <p:spPr bwMode="auto">
          <a:xfrm>
            <a:off x="765176" y="3978276"/>
            <a:ext cx="1116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12:00 pm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62"/>
          <p:cNvSpPr>
            <a:spLocks noChangeArrowheads="1"/>
          </p:cNvSpPr>
          <p:nvPr/>
        </p:nvSpPr>
        <p:spPr bwMode="auto">
          <a:xfrm>
            <a:off x="1722438" y="3978276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63"/>
          <p:cNvSpPr>
            <a:spLocks noChangeArrowheads="1"/>
          </p:cNvSpPr>
          <p:nvPr/>
        </p:nvSpPr>
        <p:spPr bwMode="auto">
          <a:xfrm>
            <a:off x="1862138" y="3978276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1:00 pm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4"/>
          <p:cNvSpPr>
            <a:spLocks noChangeArrowheads="1"/>
          </p:cNvSpPr>
          <p:nvPr/>
        </p:nvSpPr>
        <p:spPr bwMode="auto">
          <a:xfrm>
            <a:off x="3224213" y="3978276"/>
            <a:ext cx="9493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LUNCH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Rectangle 66"/>
          <p:cNvSpPr>
            <a:spLocks noChangeArrowheads="1"/>
          </p:cNvSpPr>
          <p:nvPr/>
        </p:nvSpPr>
        <p:spPr bwMode="auto">
          <a:xfrm>
            <a:off x="4352926" y="3978276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68"/>
          <p:cNvSpPr>
            <a:spLocks noChangeArrowheads="1"/>
          </p:cNvSpPr>
          <p:nvPr/>
        </p:nvSpPr>
        <p:spPr bwMode="auto">
          <a:xfrm>
            <a:off x="6796088" y="3978276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69"/>
          <p:cNvSpPr>
            <a:spLocks noChangeArrowheads="1"/>
          </p:cNvSpPr>
          <p:nvPr/>
        </p:nvSpPr>
        <p:spPr bwMode="auto">
          <a:xfrm>
            <a:off x="765176" y="4651376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1:00 pm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70"/>
          <p:cNvSpPr>
            <a:spLocks noChangeArrowheads="1"/>
          </p:cNvSpPr>
          <p:nvPr/>
        </p:nvSpPr>
        <p:spPr bwMode="auto">
          <a:xfrm>
            <a:off x="1597026" y="4651376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ectangle 71"/>
          <p:cNvSpPr>
            <a:spLocks noChangeArrowheads="1"/>
          </p:cNvSpPr>
          <p:nvPr/>
        </p:nvSpPr>
        <p:spPr bwMode="auto">
          <a:xfrm>
            <a:off x="1736726" y="4651376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2:50 pm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72"/>
          <p:cNvSpPr>
            <a:spLocks noChangeArrowheads="1"/>
          </p:cNvSpPr>
          <p:nvPr/>
        </p:nvSpPr>
        <p:spPr bwMode="auto">
          <a:xfrm>
            <a:off x="3224213" y="4651376"/>
            <a:ext cx="212883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Data Understanding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Rectangle 73"/>
          <p:cNvSpPr>
            <a:spLocks noChangeArrowheads="1"/>
          </p:cNvSpPr>
          <p:nvPr/>
        </p:nvSpPr>
        <p:spPr bwMode="auto">
          <a:xfrm>
            <a:off x="765176" y="532606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2:50 pm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74"/>
          <p:cNvSpPr>
            <a:spLocks noChangeArrowheads="1"/>
          </p:cNvSpPr>
          <p:nvPr/>
        </p:nvSpPr>
        <p:spPr bwMode="auto">
          <a:xfrm>
            <a:off x="1597026" y="532606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Rectangle 75"/>
          <p:cNvSpPr>
            <a:spLocks noChangeArrowheads="1"/>
          </p:cNvSpPr>
          <p:nvPr/>
        </p:nvSpPr>
        <p:spPr bwMode="auto">
          <a:xfrm>
            <a:off x="1736726" y="532606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3:10 pm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0" name="Rectangle 76"/>
          <p:cNvSpPr>
            <a:spLocks noChangeArrowheads="1"/>
          </p:cNvSpPr>
          <p:nvPr/>
        </p:nvSpPr>
        <p:spPr bwMode="auto">
          <a:xfrm>
            <a:off x="3224213" y="5326063"/>
            <a:ext cx="27447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REFRESHMENT BREAK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Rectangle 77"/>
          <p:cNvSpPr>
            <a:spLocks noChangeArrowheads="1"/>
          </p:cNvSpPr>
          <p:nvPr/>
        </p:nvSpPr>
        <p:spPr bwMode="auto">
          <a:xfrm>
            <a:off x="5254626" y="532606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Rectangle 78"/>
          <p:cNvSpPr>
            <a:spLocks noChangeArrowheads="1"/>
          </p:cNvSpPr>
          <p:nvPr/>
        </p:nvSpPr>
        <p:spPr bwMode="auto">
          <a:xfrm>
            <a:off x="5891213" y="5326063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Rectangle 79"/>
          <p:cNvSpPr>
            <a:spLocks noChangeArrowheads="1"/>
          </p:cNvSpPr>
          <p:nvPr/>
        </p:nvSpPr>
        <p:spPr bwMode="auto">
          <a:xfrm>
            <a:off x="8075613" y="532606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Rectangle 80"/>
          <p:cNvSpPr>
            <a:spLocks noChangeArrowheads="1"/>
          </p:cNvSpPr>
          <p:nvPr/>
        </p:nvSpPr>
        <p:spPr bwMode="auto">
          <a:xfrm>
            <a:off x="8174038" y="5297488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81"/>
          <p:cNvSpPr>
            <a:spLocks noChangeArrowheads="1"/>
          </p:cNvSpPr>
          <p:nvPr/>
        </p:nvSpPr>
        <p:spPr bwMode="auto">
          <a:xfrm>
            <a:off x="765176" y="6000751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3:10 pm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Rectangle 82"/>
          <p:cNvSpPr>
            <a:spLocks noChangeArrowheads="1"/>
          </p:cNvSpPr>
          <p:nvPr/>
        </p:nvSpPr>
        <p:spPr bwMode="auto">
          <a:xfrm>
            <a:off x="1597026" y="6000751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7" name="Rectangle 83"/>
          <p:cNvSpPr>
            <a:spLocks noChangeArrowheads="1"/>
          </p:cNvSpPr>
          <p:nvPr/>
        </p:nvSpPr>
        <p:spPr bwMode="auto">
          <a:xfrm>
            <a:off x="1736726" y="6000751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5:00 pm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Rectangle 84"/>
          <p:cNvSpPr>
            <a:spLocks noChangeArrowheads="1"/>
          </p:cNvSpPr>
          <p:nvPr/>
        </p:nvSpPr>
        <p:spPr bwMode="auto">
          <a:xfrm>
            <a:off x="3224213" y="6000751"/>
            <a:ext cx="27066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Exploratory Data Analysis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Rectangle 13"/>
          <p:cNvSpPr>
            <a:spLocks noChangeArrowheads="1"/>
          </p:cNvSpPr>
          <p:nvPr/>
        </p:nvSpPr>
        <p:spPr bwMode="auto">
          <a:xfrm>
            <a:off x="671513" y="4438356"/>
            <a:ext cx="2460625" cy="674688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Rectangle 14"/>
          <p:cNvSpPr>
            <a:spLocks noChangeArrowheads="1"/>
          </p:cNvSpPr>
          <p:nvPr/>
        </p:nvSpPr>
        <p:spPr bwMode="auto">
          <a:xfrm>
            <a:off x="3132138" y="4439944"/>
            <a:ext cx="8388350" cy="674688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84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 %&gt;% summarize()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583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0984" y="758471"/>
            <a:ext cx="2468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</a:t>
            </a:r>
            <a:endParaRPr lang="en-US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1663" y="783873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21410" y="831373"/>
            <a:ext cx="1598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%&gt;%</a:t>
            </a:r>
            <a:endParaRPr lang="en-US" sz="5400" dirty="0">
              <a:latin typeface="+mj-lt"/>
            </a:endParaRPr>
          </a:p>
        </p:txBody>
      </p:sp>
      <p:graphicFrame>
        <p:nvGraphicFramePr>
          <p:cNvPr id="3" name="Google Shape;154;p18"/>
          <p:cNvGraphicFramePr/>
          <p:nvPr>
            <p:extLst/>
          </p:nvPr>
        </p:nvGraphicFramePr>
        <p:xfrm>
          <a:off x="1606351" y="2967054"/>
          <a:ext cx="2401947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4268089" y="396051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077727" y="4303413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350840" y="2931327"/>
            <a:ext cx="2476438" cy="2690254"/>
            <a:chOff x="4377469" y="1940727"/>
            <a:chExt cx="2476438" cy="2690254"/>
          </a:xfrm>
        </p:grpSpPr>
        <p:graphicFrame>
          <p:nvGraphicFramePr>
            <p:cNvPr id="5" name="Google Shape;154;p18"/>
            <p:cNvGraphicFramePr/>
            <p:nvPr>
              <p:extLst/>
            </p:nvPr>
          </p:nvGraphicFramePr>
          <p:xfrm>
            <a:off x="4451960" y="1940727"/>
            <a:ext cx="2401947" cy="2690254"/>
          </p:xfrm>
          <a:graphic>
            <a:graphicData uri="http://schemas.openxmlformats.org/drawingml/2006/table">
              <a:tbl>
                <a:tblPr firstRow="1" bandRow="1">
                  <a:noFill/>
                  <a:effectLst/>
                </a:tblPr>
                <a:tblGrid>
                  <a:gridCol w="72450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8536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9207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11" name="Rounded Rectangle 10"/>
            <p:cNvSpPr/>
            <p:nvPr/>
          </p:nvSpPr>
          <p:spPr>
            <a:xfrm>
              <a:off x="4377470" y="2241176"/>
              <a:ext cx="2476437" cy="896471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77470" y="3122313"/>
              <a:ext cx="2476437" cy="685800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77469" y="3808113"/>
              <a:ext cx="2476437" cy="754334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Google Shape;154;p18"/>
          <p:cNvGraphicFramePr/>
          <p:nvPr>
            <p:extLst/>
          </p:nvPr>
        </p:nvGraphicFramePr>
        <p:xfrm>
          <a:off x="9169819" y="3482785"/>
          <a:ext cx="1409875" cy="1537288"/>
        </p:xfrm>
        <a:graphic>
          <a:graphicData uri="http://schemas.openxmlformats.org/drawingml/2006/table">
            <a:tbl>
              <a:tblPr firstRow="1" bandRow="1">
                <a:noFill/>
                <a:effectLst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296;p32"/>
          <p:cNvSpPr txBox="1"/>
          <p:nvPr/>
        </p:nvSpPr>
        <p:spPr>
          <a:xfrm>
            <a:off x="1510050" y="2115906"/>
            <a:ext cx="7411101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Make summaries of your data </a:t>
            </a:r>
            <a:r>
              <a:rPr lang="en-US" sz="3600" i="1" dirty="0">
                <a:latin typeface="Calibri"/>
                <a:ea typeface="Calibri"/>
                <a:cs typeface="Calibri"/>
                <a:sym typeface="Calibri"/>
              </a:rPr>
              <a:t>by group</a:t>
            </a:r>
            <a:endParaRPr sz="36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ight Arrow 17"/>
          <p:cNvSpPr/>
          <p:nvPr/>
        </p:nvSpPr>
        <p:spPr>
          <a:xfrm rot="611046">
            <a:off x="8077727" y="3682611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20988954" flipV="1">
            <a:off x="8077727" y="489285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60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900244" y="4358675"/>
          <a:ext cx="3736808" cy="2287415"/>
        </p:xfrm>
        <a:graphic>
          <a:graphicData uri="http://schemas.openxmlformats.org/drawingml/2006/table">
            <a:tbl>
              <a:tblPr firstRow="1" bandRow="1"/>
              <a:tblGrid>
                <a:gridCol w="1505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1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mrn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pan_day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5001412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5000533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5009134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5008518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6825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 %&gt;% 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6655443" y="4358675"/>
          <a:ext cx="2051392" cy="892344"/>
        </p:xfrm>
        <a:graphic>
          <a:graphicData uri="http://schemas.openxmlformats.org/drawingml/2006/table">
            <a:tbl>
              <a:tblPr firstRow="1" bandRow="1"/>
              <a:tblGrid>
                <a:gridCol w="205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8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760075" y="2410049"/>
            <a:ext cx="93925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covid_testing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8509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900244" y="4358675"/>
          <a:ext cx="3736808" cy="2287415"/>
        </p:xfrm>
        <a:graphic>
          <a:graphicData uri="http://schemas.openxmlformats.org/drawingml/2006/table">
            <a:tbl>
              <a:tblPr firstRow="1" bandRow="1"/>
              <a:tblGrid>
                <a:gridCol w="1505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1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mrn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pan_day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5001412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5000533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5009134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5008518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6825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 %&gt;% 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393646"/>
              </p:ext>
            </p:extLst>
          </p:nvPr>
        </p:nvGraphicFramePr>
        <p:xfrm>
          <a:off x="8606339" y="4310789"/>
          <a:ext cx="2051392" cy="2139420"/>
        </p:xfrm>
        <a:graphic>
          <a:graphicData uri="http://schemas.openxmlformats.org/drawingml/2006/table">
            <a:tbl>
              <a:tblPr firstRow="1" bandRow="1"/>
              <a:tblGrid>
                <a:gridCol w="205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8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434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153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789013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760075" y="2410049"/>
            <a:ext cx="93925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covid_testing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pan_day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3C7F4C9-73FF-1A4B-95FE-6EB57DA1E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495055"/>
              </p:ext>
            </p:extLst>
          </p:nvPr>
        </p:nvGraphicFramePr>
        <p:xfrm>
          <a:off x="6554947" y="4302888"/>
          <a:ext cx="2051392" cy="2139420"/>
        </p:xfrm>
        <a:graphic>
          <a:graphicData uri="http://schemas.openxmlformats.org/drawingml/2006/table">
            <a:tbl>
              <a:tblPr firstRow="1" bandRow="1"/>
              <a:tblGrid>
                <a:gridCol w="205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8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pan_day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885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528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703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286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/>
              <a:t>Your Turn 3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178175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Calculate:</a:t>
            </a:r>
          </a:p>
          <a:p>
            <a:r>
              <a:rPr lang="en-US" dirty="0"/>
              <a:t>a) The median turnaround time for each day</a:t>
            </a:r>
          </a:p>
          <a:p>
            <a:r>
              <a:rPr lang="en-US" dirty="0"/>
              <a:t>c) (</a:t>
            </a:r>
            <a:r>
              <a:rPr lang="en-US" i="1" dirty="0"/>
              <a:t>*Extra*</a:t>
            </a:r>
            <a:r>
              <a:rPr lang="en-US" dirty="0"/>
              <a:t>) The median number of orders per day</a:t>
            </a:r>
          </a:p>
        </p:txBody>
      </p:sp>
    </p:spTree>
    <p:extLst>
      <p:ext uri="{BB962C8B-B14F-4D97-AF65-F5344CB8AC3E}">
        <p14:creationId xmlns:p14="http://schemas.microsoft.com/office/powerpoint/2010/main" val="2205940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87707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 %&gt;% summarize() examples</a:t>
            </a:r>
            <a:endParaRPr lang="en-US" sz="54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111FBF-68BB-8C48-A55D-EC01A05CA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524" y="1651000"/>
            <a:ext cx="70485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47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Break!</a:t>
            </a:r>
          </a:p>
        </p:txBody>
      </p:sp>
    </p:spTree>
    <p:extLst>
      <p:ext uri="{BB962C8B-B14F-4D97-AF65-F5344CB8AC3E}">
        <p14:creationId xmlns:p14="http://schemas.microsoft.com/office/powerpoint/2010/main" val="1053689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3AB48-7D7C-EA41-B363-030C87B1B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Stats</a:t>
            </a:r>
          </a:p>
        </p:txBody>
      </p:sp>
    </p:spTree>
    <p:extLst>
      <p:ext uri="{BB962C8B-B14F-4D97-AF65-F5344CB8AC3E}">
        <p14:creationId xmlns:p14="http://schemas.microsoft.com/office/powerpoint/2010/main" val="910853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/>
              <a:t>Be able to</a:t>
            </a:r>
            <a:r>
              <a:rPr lang="mr-IN" sz="2800" dirty="0"/>
              <a:t>…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Calculate a summary statistic for a variable using `summarize`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Calculate of summary statistic for a variable separately for a group of observations, using `</a:t>
            </a:r>
            <a:r>
              <a:rPr lang="en-US" sz="2800" dirty="0" err="1"/>
              <a:t>group_by</a:t>
            </a:r>
            <a:r>
              <a:rPr lang="en-US" sz="2800" dirty="0"/>
              <a:t>` and `summarize`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Perform a simple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553374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17327" y="3856383"/>
            <a:ext cx="1245704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331326" y="4628543"/>
            <a:ext cx="1896753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303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Summarize()</a:t>
            </a:r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758718" y="1950720"/>
            <a:ext cx="6159054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40" y="2673888"/>
            <a:ext cx="5439827" cy="206680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765040" y="2987040"/>
            <a:ext cx="1010920" cy="175365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6757" y="750622"/>
            <a:ext cx="2830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51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847205" y="237537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6" name="Google Shape;296;p32"/>
          <p:cNvSpPr txBox="1"/>
          <p:nvPr/>
        </p:nvSpPr>
        <p:spPr>
          <a:xfrm>
            <a:off x="847205" y="188266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5224" y="2433717"/>
            <a:ext cx="10074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covid_testing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new_variable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40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calculation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7;p17"/>
          <p:cNvSpPr/>
          <p:nvPr/>
        </p:nvSpPr>
        <p:spPr>
          <a:xfrm>
            <a:off x="2698230" y="4168817"/>
            <a:ext cx="2530995" cy="1557835"/>
          </a:xfrm>
          <a:prstGeom prst="wedgeRoundRectCallout">
            <a:avLst>
              <a:gd name="adj1" fmla="val 62427"/>
              <a:gd name="adj2" fmla="val -92068"/>
              <a:gd name="adj3" fmla="val 16667"/>
            </a:avLst>
          </a:pr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0" name="Google Shape;138;p17"/>
          <p:cNvSpPr txBox="1"/>
          <p:nvPr/>
        </p:nvSpPr>
        <p:spPr>
          <a:xfrm>
            <a:off x="2796007" y="443266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for new variable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Google Shape;172;p20"/>
          <p:cNvSpPr/>
          <p:nvPr/>
        </p:nvSpPr>
        <p:spPr>
          <a:xfrm>
            <a:off x="9100228" y="3560242"/>
            <a:ext cx="1977347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D390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" name="Google Shape;173;p20"/>
          <p:cNvSpPr txBox="1"/>
          <p:nvPr/>
        </p:nvSpPr>
        <p:spPr>
          <a:xfrm>
            <a:off x="9333318" y="4426675"/>
            <a:ext cx="1658532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ctr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Value or function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6079" y="78106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64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E7AA-CC51-CE40-9585-24244F73C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How many tests are ordered per day?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29C54-CBA0-6E4A-B948-C5E87E65A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682487"/>
            <a:ext cx="8126362" cy="517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17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460300"/>
              </p:ext>
            </p:extLst>
          </p:nvPr>
        </p:nvGraphicFramePr>
        <p:xfrm>
          <a:off x="1900244" y="4358675"/>
          <a:ext cx="3736808" cy="2287415"/>
        </p:xfrm>
        <a:graphic>
          <a:graphicData uri="http://schemas.openxmlformats.org/drawingml/2006/table">
            <a:tbl>
              <a:tblPr firstRow="1" bandRow="1"/>
              <a:tblGrid>
                <a:gridCol w="1505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1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mrn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pan_day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5001412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5000533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5009134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5008518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6865339" y="1382747"/>
            <a:ext cx="2878268" cy="2239347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6962102" y="1593054"/>
            <a:ext cx="265516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</a:t>
            </a:r>
            <a:r>
              <a:rPr lang="en-US" sz="2062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of observations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6655443" y="4358675"/>
          <a:ext cx="2051392" cy="892344"/>
        </p:xfrm>
        <a:graphic>
          <a:graphicData uri="http://schemas.openxmlformats.org/drawingml/2006/table">
            <a:tbl>
              <a:tblPr firstRow="1" bandRow="1"/>
              <a:tblGrid>
                <a:gridCol w="205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8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760075" y="2410049"/>
            <a:ext cx="939259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covid_testing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pan_day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2716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12366</TotalTime>
  <Words>1231</Words>
  <Application>Microsoft Macintosh PowerPoint</Application>
  <PresentationFormat>Widescreen</PresentationFormat>
  <Paragraphs>227</Paragraphs>
  <Slides>27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Calibri</vt:lpstr>
      <vt:lpstr>Consolas</vt:lpstr>
      <vt:lpstr>Courier New</vt:lpstr>
      <vt:lpstr>Mangal</vt:lpstr>
      <vt:lpstr>Times New Roman</vt:lpstr>
      <vt:lpstr>Trebuchet MS</vt:lpstr>
      <vt:lpstr>Tw Cen MT</vt:lpstr>
      <vt:lpstr>Tw Cen MT Condensed</vt:lpstr>
      <vt:lpstr>Wingdings 3</vt:lpstr>
      <vt:lpstr>Integral</vt:lpstr>
      <vt:lpstr>Introduction to R  Workshop</vt:lpstr>
      <vt:lpstr>PowerPoint Presentation</vt:lpstr>
      <vt:lpstr>Objectives</vt:lpstr>
      <vt:lpstr>Typical Data Science Pipeline</vt:lpstr>
      <vt:lpstr>Summarize()</vt:lpstr>
      <vt:lpstr>PowerPoint Presentation</vt:lpstr>
      <vt:lpstr>PowerPoint Presentation</vt:lpstr>
      <vt:lpstr>Q: How many tests are ordered per day?</vt:lpstr>
      <vt:lpstr>PowerPoint Presentation</vt:lpstr>
      <vt:lpstr>PowerPoint Presentation</vt:lpstr>
      <vt:lpstr>Your Turn 1</vt:lpstr>
      <vt:lpstr>PowerPoint Presentation</vt:lpstr>
      <vt:lpstr>PowerPoint Presentation</vt:lpstr>
      <vt:lpstr>Your Turn 2</vt:lpstr>
      <vt:lpstr>group_by()</vt:lpstr>
      <vt:lpstr>PowerPoint Presentation</vt:lpstr>
      <vt:lpstr>PowerPoint Presentation</vt:lpstr>
      <vt:lpstr>PowerPoint Presentation</vt:lpstr>
      <vt:lpstr>PowerPoint Presentation</vt:lpstr>
      <vt:lpstr>group_by() %&gt;% summarize()</vt:lpstr>
      <vt:lpstr>PowerPoint Presentation</vt:lpstr>
      <vt:lpstr>PowerPoint Presentation</vt:lpstr>
      <vt:lpstr>PowerPoint Presentation</vt:lpstr>
      <vt:lpstr>Your Turn 3</vt:lpstr>
      <vt:lpstr>PowerPoint Presentation</vt:lpstr>
      <vt:lpstr>Break!</vt:lpstr>
      <vt:lpstr>Stats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Microsoft Office User</cp:lastModifiedBy>
  <cp:revision>600</cp:revision>
  <cp:lastPrinted>2019-05-05T17:37:15Z</cp:lastPrinted>
  <dcterms:created xsi:type="dcterms:W3CDTF">2018-02-01T22:00:01Z</dcterms:created>
  <dcterms:modified xsi:type="dcterms:W3CDTF">2020-07-07T00:57:31Z</dcterms:modified>
</cp:coreProperties>
</file>